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ileron" panose="020B0604020202020204" charset="0"/>
      <p:regular r:id="rId14"/>
    </p:embeddedFont>
    <p:embeddedFont>
      <p:font typeface="Archivo Black" panose="020B0604020202020204" charset="0"/>
      <p:regular r:id="rId15"/>
    </p:embeddedFont>
    <p:embeddedFont>
      <p:font typeface="Blacker Sans Text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Open Sans 1" panose="020B0604020202020204" charset="0"/>
      <p:regular r:id="rId23"/>
    </p:embeddedFont>
    <p:embeddedFont>
      <p:font typeface="Open Sans 1 Bold" panose="020B0604020202020204" charset="0"/>
      <p:regular r:id="rId24"/>
    </p:embeddedFont>
    <p:embeddedFont>
      <p:font typeface="Open Sans 2" panose="020B0604020202020204" charset="0"/>
      <p:regular r:id="rId25"/>
    </p:embeddedFont>
    <p:embeddedFont>
      <p:font typeface="Open Sans 2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29" y="25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0174" y="0"/>
            <a:ext cx="7225652" cy="10287000"/>
            <a:chOff x="0" y="0"/>
            <a:chExt cx="9634203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601" r="26601"/>
            <a:stretch>
              <a:fillRect/>
            </a:stretch>
          </p:blipFill>
          <p:spPr>
            <a:xfrm>
              <a:off x="0" y="0"/>
              <a:ext cx="9634203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-111841"/>
            <a:ext cx="1290174" cy="10529321"/>
            <a:chOff x="0" y="0"/>
            <a:chExt cx="121020" cy="9876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1020" cy="987664"/>
            </a:xfrm>
            <a:custGeom>
              <a:avLst/>
              <a:gdLst/>
              <a:ahLst/>
              <a:cxnLst/>
              <a:rect l="l" t="t" r="r" b="b"/>
              <a:pathLst>
                <a:path w="121020" h="987664">
                  <a:moveTo>
                    <a:pt x="0" y="0"/>
                  </a:moveTo>
                  <a:lnTo>
                    <a:pt x="121020" y="0"/>
                  </a:lnTo>
                  <a:lnTo>
                    <a:pt x="121020" y="987664"/>
                  </a:lnTo>
                  <a:lnTo>
                    <a:pt x="0" y="987664"/>
                  </a:lnTo>
                  <a:close/>
                </a:path>
              </a:pathLst>
            </a:custGeom>
            <a:solidFill>
              <a:srgbClr val="59847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21020" cy="1025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366793" y="2383926"/>
            <a:ext cx="6435619" cy="3901192"/>
            <a:chOff x="0" y="0"/>
            <a:chExt cx="603670" cy="3659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3670" cy="365937"/>
            </a:xfrm>
            <a:custGeom>
              <a:avLst/>
              <a:gdLst/>
              <a:ahLst/>
              <a:cxnLst/>
              <a:rect l="l" t="t" r="r" b="b"/>
              <a:pathLst>
                <a:path w="603670" h="365937">
                  <a:moveTo>
                    <a:pt x="0" y="0"/>
                  </a:moveTo>
                  <a:lnTo>
                    <a:pt x="603670" y="0"/>
                  </a:lnTo>
                  <a:lnTo>
                    <a:pt x="603670" y="365937"/>
                  </a:lnTo>
                  <a:lnTo>
                    <a:pt x="0" y="3659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03670" cy="404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74157" y="2523832"/>
            <a:ext cx="12655750" cy="376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07"/>
              </a:lnSpc>
            </a:pPr>
            <a:r>
              <a:rPr lang="en-US" sz="9707">
                <a:solidFill>
                  <a:srgbClr val="000000"/>
                </a:solidFill>
                <a:latin typeface="Archivo Black Bold"/>
              </a:rPr>
              <a:t>CAN WE PREDICT UNIVERSITY PERFORMANCE?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329907" y="2383926"/>
            <a:ext cx="467515" cy="3660252"/>
            <a:chOff x="0" y="0"/>
            <a:chExt cx="43854" cy="3433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854" cy="343337"/>
            </a:xfrm>
            <a:custGeom>
              <a:avLst/>
              <a:gdLst/>
              <a:ahLst/>
              <a:cxnLst/>
              <a:rect l="l" t="t" r="r" b="b"/>
              <a:pathLst>
                <a:path w="43854" h="343337">
                  <a:moveTo>
                    <a:pt x="0" y="0"/>
                  </a:moveTo>
                  <a:lnTo>
                    <a:pt x="43854" y="0"/>
                  </a:lnTo>
                  <a:lnTo>
                    <a:pt x="43854" y="343337"/>
                  </a:lnTo>
                  <a:lnTo>
                    <a:pt x="0" y="343337"/>
                  </a:lnTo>
                  <a:close/>
                </a:path>
              </a:pathLst>
            </a:custGeom>
            <a:solidFill>
              <a:srgbClr val="59847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3854" cy="381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912752" y="8795929"/>
            <a:ext cx="630474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Blacker Sans Text"/>
              </a:rPr>
              <a:t>Patricia Zapata Blanco</a:t>
            </a:r>
          </a:p>
        </p:txBody>
      </p:sp>
      <p:sp>
        <p:nvSpPr>
          <p:cNvPr id="15" name="AutoShape 15"/>
          <p:cNvSpPr/>
          <p:nvPr/>
        </p:nvSpPr>
        <p:spPr>
          <a:xfrm rot="5400000">
            <a:off x="15104913" y="9521377"/>
            <a:ext cx="549872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10532893" y="9210675"/>
            <a:ext cx="672640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737373"/>
                </a:solidFill>
                <a:latin typeface="Blacker Sans Text"/>
              </a:rPr>
              <a:t>Ironhack - Data analysis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3852" y="3347222"/>
            <a:ext cx="327833" cy="32783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47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380022"/>
            <a:ext cx="7251405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 Bold"/>
              </a:rPr>
              <a:t>Insights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433852" y="6493060"/>
            <a:ext cx="327833" cy="327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47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33852" y="7973903"/>
            <a:ext cx="327833" cy="3278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47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19615" y="3309122"/>
            <a:ext cx="1331964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Previous education and family environment do not have a big impact </a:t>
            </a:r>
            <a:r>
              <a:rPr lang="en-US" sz="2400">
                <a:solidFill>
                  <a:srgbClr val="000000"/>
                </a:solidFill>
                <a:latin typeface="Open Sans 1 Bold"/>
              </a:rPr>
              <a:t>once you have entered</a:t>
            </a: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a specific university. Small correlation with grades.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102040" y="7861224"/>
            <a:ext cx="1102006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It is important to keep in mind the </a:t>
            </a:r>
            <a:r>
              <a:rPr lang="en-US" sz="2400">
                <a:solidFill>
                  <a:srgbClr val="000000"/>
                </a:solidFill>
                <a:latin typeface="Open Sans 2 Bold"/>
              </a:rPr>
              <a:t>“human” aspect </a:t>
            </a:r>
            <a:r>
              <a:rPr lang="en-US" sz="2400">
                <a:solidFill>
                  <a:srgbClr val="000000"/>
                </a:solidFill>
                <a:latin typeface="Open Sans 2"/>
              </a:rPr>
              <a:t>when working with data.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19615" y="6417234"/>
            <a:ext cx="1054155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Real data is hard to work with. Exceptions and special cases are the norm.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433852" y="4801794"/>
            <a:ext cx="327833" cy="32783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47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219615" y="4763694"/>
            <a:ext cx="14334162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It is possible to find </a:t>
            </a:r>
            <a:r>
              <a:rPr lang="en-US" sz="2400">
                <a:solidFill>
                  <a:srgbClr val="000000"/>
                </a:solidFill>
                <a:latin typeface="Open Sans 1 Bold"/>
              </a:rPr>
              <a:t>differences </a:t>
            </a:r>
            <a:r>
              <a:rPr lang="en-US" sz="2400">
                <a:solidFill>
                  <a:srgbClr val="000000"/>
                </a:solidFill>
                <a:latin typeface="Open Sans 1"/>
              </a:rPr>
              <a:t>across groups when comparing the means average. This might lead to have biased thoughts on certain groups.  However, they </a:t>
            </a:r>
            <a:r>
              <a:rPr lang="en-US" sz="2400">
                <a:solidFill>
                  <a:srgbClr val="000000"/>
                </a:solidFill>
                <a:latin typeface="Open Sans 1 Bold"/>
              </a:rPr>
              <a:t>might not </a:t>
            </a:r>
            <a:r>
              <a:rPr lang="en-US" sz="2400">
                <a:solidFill>
                  <a:srgbClr val="000000"/>
                </a:solidFill>
                <a:latin typeface="Open Sans 1"/>
              </a:rPr>
              <a:t>be </a:t>
            </a:r>
            <a:r>
              <a:rPr lang="en-US" sz="2400">
                <a:solidFill>
                  <a:srgbClr val="000000"/>
                </a:solidFill>
                <a:latin typeface="Open Sans 1 Bold"/>
              </a:rPr>
              <a:t>statistical significant</a:t>
            </a:r>
            <a:r>
              <a:rPr lang="en-US" sz="2400">
                <a:solidFill>
                  <a:srgbClr val="000000"/>
                </a:solidFill>
                <a:latin typeface="Open Sans 1"/>
              </a:rPr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01972" y="0"/>
            <a:ext cx="7774109" cy="10287000"/>
            <a:chOff x="0" y="0"/>
            <a:chExt cx="10365478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r="37942"/>
            <a:stretch>
              <a:fillRect/>
            </a:stretch>
          </p:blipFill>
          <p:spPr>
            <a:xfrm>
              <a:off x="0" y="0"/>
              <a:ext cx="10365478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19375" y="3043653"/>
            <a:ext cx="798256" cy="7982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47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9375" y="4905534"/>
            <a:ext cx="798256" cy="7982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47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19375" y="7129675"/>
            <a:ext cx="798256" cy="7982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47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860155" y="2389942"/>
            <a:ext cx="311940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1777404" y="1152525"/>
            <a:ext cx="9074919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 Bold"/>
              </a:rPr>
              <a:t>Next steps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6054" y="3242439"/>
            <a:ext cx="8029713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Archivo Black Bold"/>
              </a:rPr>
              <a:t>MODEL ENHANCEMENT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46054" y="5104319"/>
            <a:ext cx="8363453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Archivo Black Bold"/>
              </a:rPr>
              <a:t>CHANGE TARGET VARIABLES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46054" y="7328460"/>
            <a:ext cx="8540139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9"/>
              </a:lnSpc>
            </a:pPr>
            <a:r>
              <a:rPr lang="en-US" sz="3399">
                <a:solidFill>
                  <a:srgbClr val="000000"/>
                </a:solidFill>
                <a:latin typeface="Archivo Black Bold"/>
              </a:rPr>
              <a:t>INCLUDE QUALITATIVE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46054" y="3803809"/>
            <a:ext cx="8175719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</a:rPr>
              <a:t>Boost model performance by expanding data, addressing imbalances, and refining through trial and error.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46054" y="5665690"/>
            <a:ext cx="7508237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</a:rPr>
              <a:t>Predicting performance in other subjects, or the chance of a student dropping out or of repeating a subject more than 2 times.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054" y="8056843"/>
            <a:ext cx="802971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Canva Sans"/>
              </a:rPr>
              <a:t>Once the data talks, listen to students and teachers and get insights ensuring proposed actions benefit everyone involved.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93264" y="3282289"/>
            <a:ext cx="650477" cy="36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2748">
                <a:solidFill>
                  <a:srgbClr val="FFFFFF"/>
                </a:solidFill>
                <a:latin typeface="Archivo Black 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3264" y="5144169"/>
            <a:ext cx="650477" cy="36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2748">
                <a:solidFill>
                  <a:srgbClr val="FFFFFF"/>
                </a:solidFill>
                <a:latin typeface="Archivo Black Bol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3264" y="7368310"/>
            <a:ext cx="650477" cy="36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8"/>
              </a:lnSpc>
            </a:pPr>
            <a:r>
              <a:rPr lang="en-US" sz="2748">
                <a:solidFill>
                  <a:srgbClr val="FFFFFF"/>
                </a:solidFill>
                <a:latin typeface="Archivo Black Bold"/>
              </a:rPr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114800" cy="10287000"/>
            <a:chOff x="0" y="0"/>
            <a:chExt cx="10837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3733" cy="2709333"/>
            </a:xfrm>
            <a:custGeom>
              <a:avLst/>
              <a:gdLst/>
              <a:ahLst/>
              <a:cxnLst/>
              <a:rect l="l" t="t" r="r" b="b"/>
              <a:pathLst>
                <a:path w="1083733" h="2709333">
                  <a:moveTo>
                    <a:pt x="0" y="0"/>
                  </a:moveTo>
                  <a:lnTo>
                    <a:pt x="1083733" y="0"/>
                  </a:lnTo>
                  <a:lnTo>
                    <a:pt x="10837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847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837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7261562" cy="9258300"/>
            <a:chOff x="0" y="0"/>
            <a:chExt cx="9682083" cy="123444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7500" b="7500"/>
            <a:stretch>
              <a:fillRect/>
            </a:stretch>
          </p:blipFill>
          <p:spPr>
            <a:xfrm>
              <a:off x="0" y="0"/>
              <a:ext cx="9682083" cy="123444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956149" y="5274568"/>
            <a:ext cx="6328235" cy="3335967"/>
            <a:chOff x="0" y="0"/>
            <a:chExt cx="1666696" cy="87860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66696" cy="878609"/>
            </a:xfrm>
            <a:custGeom>
              <a:avLst/>
              <a:gdLst/>
              <a:ahLst/>
              <a:cxnLst/>
              <a:rect l="l" t="t" r="r" b="b"/>
              <a:pathLst>
                <a:path w="1666696" h="878609">
                  <a:moveTo>
                    <a:pt x="0" y="0"/>
                  </a:moveTo>
                  <a:lnTo>
                    <a:pt x="1666696" y="0"/>
                  </a:lnTo>
                  <a:lnTo>
                    <a:pt x="1666696" y="878609"/>
                  </a:lnTo>
                  <a:lnTo>
                    <a:pt x="0" y="8786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37373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66696" cy="916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4139898" y="3473923"/>
            <a:ext cx="311940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8463923" y="1927697"/>
            <a:ext cx="8795377" cy="1079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00"/>
              </a:lnSpc>
            </a:pPr>
            <a:r>
              <a:rPr lang="en-US" sz="8000">
                <a:solidFill>
                  <a:srgbClr val="000000"/>
                </a:solidFill>
                <a:latin typeface="Archivo Black Bold"/>
              </a:rPr>
              <a:t>Thank you!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6346698" y="6529275"/>
            <a:ext cx="576517" cy="57651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472403" y="6692516"/>
            <a:ext cx="325106" cy="250036"/>
          </a:xfrm>
          <a:custGeom>
            <a:avLst/>
            <a:gdLst/>
            <a:ahLst/>
            <a:cxnLst/>
            <a:rect l="l" t="t" r="r" b="b"/>
            <a:pathLst>
              <a:path w="325106" h="250036">
                <a:moveTo>
                  <a:pt x="0" y="0"/>
                </a:moveTo>
                <a:lnTo>
                  <a:pt x="325106" y="0"/>
                </a:lnTo>
                <a:lnTo>
                  <a:pt x="325106" y="250036"/>
                </a:lnTo>
                <a:lnTo>
                  <a:pt x="0" y="250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11333966" y="6582623"/>
            <a:ext cx="4817323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8"/>
              </a:lnSpc>
            </a:pPr>
            <a:r>
              <a:rPr lang="en-US" sz="2499">
                <a:solidFill>
                  <a:srgbClr val="000000"/>
                </a:solidFill>
                <a:latin typeface="Aileron"/>
              </a:rPr>
              <a:t>patriciazapatablanco@gmail.com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346698" y="7466566"/>
            <a:ext cx="576517" cy="57651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425799" y="7545667"/>
            <a:ext cx="418315" cy="418315"/>
          </a:xfrm>
          <a:custGeom>
            <a:avLst/>
            <a:gdLst/>
            <a:ahLst/>
            <a:cxnLst/>
            <a:rect l="l" t="t" r="r" b="b"/>
            <a:pathLst>
              <a:path w="418315" h="418315">
                <a:moveTo>
                  <a:pt x="0" y="0"/>
                </a:moveTo>
                <a:lnTo>
                  <a:pt x="418315" y="0"/>
                </a:lnTo>
                <a:lnTo>
                  <a:pt x="418315" y="418315"/>
                </a:lnTo>
                <a:lnTo>
                  <a:pt x="0" y="418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1" name="TextBox 21"/>
          <p:cNvSpPr txBox="1"/>
          <p:nvPr/>
        </p:nvSpPr>
        <p:spPr>
          <a:xfrm>
            <a:off x="12134057" y="7428466"/>
            <a:ext cx="401723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 spc="109">
                <a:solidFill>
                  <a:srgbClr val="000000"/>
                </a:solidFill>
                <a:latin typeface="Aileron"/>
              </a:rPr>
              <a:t>https://www.linkedin.com/in/patricia-zapata-blanco/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346698" y="5562233"/>
            <a:ext cx="576517" cy="57651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16453451" y="5668986"/>
            <a:ext cx="363011" cy="363011"/>
          </a:xfrm>
          <a:custGeom>
            <a:avLst/>
            <a:gdLst/>
            <a:ahLst/>
            <a:cxnLst/>
            <a:rect l="l" t="t" r="r" b="b"/>
            <a:pathLst>
              <a:path w="363011" h="363011">
                <a:moveTo>
                  <a:pt x="363011" y="0"/>
                </a:moveTo>
                <a:lnTo>
                  <a:pt x="0" y="0"/>
                </a:lnTo>
                <a:lnTo>
                  <a:pt x="0" y="363011"/>
                </a:lnTo>
                <a:lnTo>
                  <a:pt x="363011" y="363011"/>
                </a:lnTo>
                <a:lnTo>
                  <a:pt x="36301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6" name="TextBox 26"/>
          <p:cNvSpPr txBox="1"/>
          <p:nvPr/>
        </p:nvSpPr>
        <p:spPr>
          <a:xfrm>
            <a:off x="11333966" y="5615581"/>
            <a:ext cx="4817323" cy="42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498"/>
              </a:lnSpc>
              <a:spcBef>
                <a:spcPct val="0"/>
              </a:spcBef>
            </a:pPr>
            <a:r>
              <a:rPr lang="en-US" sz="2499" u="none">
                <a:solidFill>
                  <a:srgbClr val="000000"/>
                </a:solidFill>
                <a:latin typeface="Aileron"/>
              </a:rPr>
              <a:t>+34 653091961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56149" y="4545534"/>
            <a:ext cx="8093098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Let’s connect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57686" y="0"/>
            <a:ext cx="7230314" cy="10287000"/>
            <a:chOff x="0" y="0"/>
            <a:chExt cx="9640419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5020" r="35020"/>
            <a:stretch>
              <a:fillRect/>
            </a:stretch>
          </p:blipFill>
          <p:spPr>
            <a:xfrm>
              <a:off x="0" y="0"/>
              <a:ext cx="9640419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636473" y="3533462"/>
            <a:ext cx="902728" cy="90272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36473" y="5836628"/>
            <a:ext cx="902728" cy="90272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36473" y="4685045"/>
            <a:ext cx="902728" cy="90272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36473" y="6988211"/>
            <a:ext cx="902728" cy="90272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84192" y="5977061"/>
            <a:ext cx="607289" cy="621991"/>
          </a:xfrm>
          <a:custGeom>
            <a:avLst/>
            <a:gdLst/>
            <a:ahLst/>
            <a:cxnLst/>
            <a:rect l="l" t="t" r="r" b="b"/>
            <a:pathLst>
              <a:path w="607289" h="621991">
                <a:moveTo>
                  <a:pt x="0" y="0"/>
                </a:moveTo>
                <a:lnTo>
                  <a:pt x="607289" y="0"/>
                </a:lnTo>
                <a:lnTo>
                  <a:pt x="607289" y="621991"/>
                </a:lnTo>
                <a:lnTo>
                  <a:pt x="0" y="6219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AutoShape 17"/>
          <p:cNvSpPr/>
          <p:nvPr/>
        </p:nvSpPr>
        <p:spPr>
          <a:xfrm flipH="1">
            <a:off x="1175792" y="2971487"/>
            <a:ext cx="231203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8" name="Freeform 18"/>
          <p:cNvSpPr/>
          <p:nvPr/>
        </p:nvSpPr>
        <p:spPr>
          <a:xfrm>
            <a:off x="1818717" y="3754392"/>
            <a:ext cx="538239" cy="460867"/>
          </a:xfrm>
          <a:custGeom>
            <a:avLst/>
            <a:gdLst/>
            <a:ahLst/>
            <a:cxnLst/>
            <a:rect l="l" t="t" r="r" b="b"/>
            <a:pathLst>
              <a:path w="538239" h="460867">
                <a:moveTo>
                  <a:pt x="0" y="0"/>
                </a:moveTo>
                <a:lnTo>
                  <a:pt x="538239" y="0"/>
                </a:lnTo>
                <a:lnTo>
                  <a:pt x="538239" y="460868"/>
                </a:lnTo>
                <a:lnTo>
                  <a:pt x="0" y="460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Freeform 19"/>
          <p:cNvSpPr/>
          <p:nvPr/>
        </p:nvSpPr>
        <p:spPr>
          <a:xfrm>
            <a:off x="1864156" y="4863086"/>
            <a:ext cx="447361" cy="546775"/>
          </a:xfrm>
          <a:custGeom>
            <a:avLst/>
            <a:gdLst/>
            <a:ahLst/>
            <a:cxnLst/>
            <a:rect l="l" t="t" r="r" b="b"/>
            <a:pathLst>
              <a:path w="447361" h="546775">
                <a:moveTo>
                  <a:pt x="0" y="0"/>
                </a:moveTo>
                <a:lnTo>
                  <a:pt x="447361" y="0"/>
                </a:lnTo>
                <a:lnTo>
                  <a:pt x="447361" y="546775"/>
                </a:lnTo>
                <a:lnTo>
                  <a:pt x="0" y="5467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0" name="Freeform 20"/>
          <p:cNvSpPr/>
          <p:nvPr/>
        </p:nvSpPr>
        <p:spPr>
          <a:xfrm>
            <a:off x="1792641" y="7128965"/>
            <a:ext cx="590391" cy="630515"/>
          </a:xfrm>
          <a:custGeom>
            <a:avLst/>
            <a:gdLst/>
            <a:ahLst/>
            <a:cxnLst/>
            <a:rect l="l" t="t" r="r" b="b"/>
            <a:pathLst>
              <a:path w="590391" h="630515">
                <a:moveTo>
                  <a:pt x="0" y="0"/>
                </a:moveTo>
                <a:lnTo>
                  <a:pt x="590391" y="0"/>
                </a:lnTo>
                <a:lnTo>
                  <a:pt x="590391" y="630515"/>
                </a:lnTo>
                <a:lnTo>
                  <a:pt x="0" y="6305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21" name="Group 21"/>
          <p:cNvGrpSpPr/>
          <p:nvPr/>
        </p:nvGrpSpPr>
        <p:grpSpPr>
          <a:xfrm>
            <a:off x="1636473" y="8281464"/>
            <a:ext cx="902728" cy="90272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727595" y="8579561"/>
            <a:ext cx="720483" cy="306533"/>
          </a:xfrm>
          <a:custGeom>
            <a:avLst/>
            <a:gdLst/>
            <a:ahLst/>
            <a:cxnLst/>
            <a:rect l="l" t="t" r="r" b="b"/>
            <a:pathLst>
              <a:path w="720483" h="306533">
                <a:moveTo>
                  <a:pt x="0" y="0"/>
                </a:moveTo>
                <a:lnTo>
                  <a:pt x="720483" y="0"/>
                </a:lnTo>
                <a:lnTo>
                  <a:pt x="720483" y="306533"/>
                </a:lnTo>
                <a:lnTo>
                  <a:pt x="0" y="3065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5" name="TextBox 25"/>
          <p:cNvSpPr txBox="1"/>
          <p:nvPr/>
        </p:nvSpPr>
        <p:spPr>
          <a:xfrm>
            <a:off x="1028700" y="1690652"/>
            <a:ext cx="8115300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"/>
              </a:rPr>
              <a:t>Table of Content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81497" y="3840723"/>
            <a:ext cx="3262872" cy="33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3"/>
              </a:lnSpc>
            </a:pPr>
            <a:r>
              <a:rPr lang="en-US" sz="2583">
                <a:solidFill>
                  <a:srgbClr val="000000"/>
                </a:solidFill>
                <a:latin typeface="Canva Sans Bold"/>
              </a:rPr>
              <a:t>INTRODUCTION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81497" y="6143889"/>
            <a:ext cx="2417592" cy="33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3"/>
              </a:lnSpc>
            </a:pPr>
            <a:r>
              <a:rPr lang="en-US" sz="2583">
                <a:solidFill>
                  <a:srgbClr val="000000"/>
                </a:solidFill>
                <a:latin typeface="Canva Sans Bold"/>
              </a:rPr>
              <a:t>MODELING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81497" y="4992370"/>
            <a:ext cx="2945892" cy="33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3"/>
              </a:lnSpc>
            </a:pPr>
            <a:r>
              <a:rPr lang="en-US" sz="2583">
                <a:solidFill>
                  <a:srgbClr val="000000"/>
                </a:solidFill>
                <a:latin typeface="Canva Sans Bold"/>
              </a:rPr>
              <a:t>DATA CONTEXT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881497" y="7300119"/>
            <a:ext cx="2945892" cy="33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3"/>
              </a:lnSpc>
            </a:pPr>
            <a:r>
              <a:rPr lang="en-US" sz="2583">
                <a:solidFill>
                  <a:srgbClr val="000000"/>
                </a:solidFill>
                <a:latin typeface="Canva Sans Bold"/>
              </a:rPr>
              <a:t>CONCLUSIONS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881497" y="8593371"/>
            <a:ext cx="2945892" cy="33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83"/>
              </a:lnSpc>
            </a:pPr>
            <a:r>
              <a:rPr lang="en-US" sz="2583">
                <a:solidFill>
                  <a:srgbClr val="000000"/>
                </a:solidFill>
                <a:latin typeface="Canva Sans Bold"/>
              </a:rPr>
              <a:t>NEXT STEPS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37313" y="4225785"/>
            <a:ext cx="3013338" cy="3013338"/>
            <a:chOff x="0" y="0"/>
            <a:chExt cx="4017784" cy="4017784"/>
          </a:xfrm>
        </p:grpSpPr>
        <p:grpSp>
          <p:nvGrpSpPr>
            <p:cNvPr id="3" name="Group 3"/>
            <p:cNvGrpSpPr/>
            <p:nvPr/>
          </p:nvGrpSpPr>
          <p:grpSpPr>
            <a:xfrm>
              <a:off x="465142" y="465142"/>
              <a:ext cx="3087500" cy="3087500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9847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77362" y="277362"/>
              <a:ext cx="3463060" cy="3463060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9847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4017784" cy="4017784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59847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1819146" y="4466274"/>
            <a:ext cx="2532359" cy="2532359"/>
            <a:chOff x="0" y="0"/>
            <a:chExt cx="3376479" cy="3376479"/>
          </a:xfrm>
        </p:grpSpPr>
        <p:grpSp>
          <p:nvGrpSpPr>
            <p:cNvPr id="13" name="Group 13"/>
            <p:cNvGrpSpPr/>
            <p:nvPr/>
          </p:nvGrpSpPr>
          <p:grpSpPr>
            <a:xfrm>
              <a:off x="390897" y="390897"/>
              <a:ext cx="2594684" cy="259468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9847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233091" y="233091"/>
              <a:ext cx="2910298" cy="2910298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9847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3376479" cy="3376479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59847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13936495" y="4473666"/>
            <a:ext cx="2532359" cy="2532359"/>
            <a:chOff x="0" y="0"/>
            <a:chExt cx="3376479" cy="3376479"/>
          </a:xfrm>
        </p:grpSpPr>
        <p:grpSp>
          <p:nvGrpSpPr>
            <p:cNvPr id="23" name="Group 23"/>
            <p:cNvGrpSpPr/>
            <p:nvPr/>
          </p:nvGrpSpPr>
          <p:grpSpPr>
            <a:xfrm>
              <a:off x="390897" y="390897"/>
              <a:ext cx="2594684" cy="2594684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59847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233091" y="233091"/>
              <a:ext cx="2910298" cy="2910298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59847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0"/>
              <a:ext cx="3376479" cy="337647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59847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64027" tIns="64027" rIns="64027" bIns="64027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32" name="AutoShape 32"/>
          <p:cNvSpPr/>
          <p:nvPr/>
        </p:nvSpPr>
        <p:spPr>
          <a:xfrm>
            <a:off x="4351505" y="5732454"/>
            <a:ext cx="3285808" cy="4928"/>
          </a:xfrm>
          <a:prstGeom prst="line">
            <a:avLst/>
          </a:prstGeom>
          <a:ln w="47625" cap="flat">
            <a:solidFill>
              <a:srgbClr val="5984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33" name="AutoShape 33"/>
          <p:cNvSpPr/>
          <p:nvPr/>
        </p:nvSpPr>
        <p:spPr>
          <a:xfrm rot="-10800000">
            <a:off x="1028700" y="2384326"/>
            <a:ext cx="462717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grpSp>
        <p:nvGrpSpPr>
          <p:cNvPr id="34" name="Group 34"/>
          <p:cNvGrpSpPr/>
          <p:nvPr/>
        </p:nvGrpSpPr>
        <p:grpSpPr>
          <a:xfrm>
            <a:off x="2560735" y="5273437"/>
            <a:ext cx="1049181" cy="918033"/>
            <a:chOff x="0" y="0"/>
            <a:chExt cx="812800" cy="711200"/>
          </a:xfrm>
        </p:grpSpPr>
        <p:sp>
          <p:nvSpPr>
            <p:cNvPr id="35" name="Freeform 35"/>
            <p:cNvSpPr/>
            <p:nvPr/>
          </p:nvSpPr>
          <p:spPr>
            <a:xfrm>
              <a:off x="-33680" y="-8369"/>
              <a:ext cx="854946" cy="719569"/>
            </a:xfrm>
            <a:custGeom>
              <a:avLst/>
              <a:gdLst/>
              <a:ahLst/>
              <a:cxnLst/>
              <a:rect l="l" t="t" r="r" b="b"/>
              <a:pathLst>
                <a:path w="854946" h="719569">
                  <a:moveTo>
                    <a:pt x="65903" y="121927"/>
                  </a:moveTo>
                  <a:cubicBezTo>
                    <a:pt x="0" y="230500"/>
                    <a:pt x="46429" y="336178"/>
                    <a:pt x="104776" y="392266"/>
                  </a:cubicBezTo>
                  <a:lnTo>
                    <a:pt x="445927" y="719569"/>
                  </a:lnTo>
                  <a:lnTo>
                    <a:pt x="779877" y="393436"/>
                  </a:lnTo>
                  <a:cubicBezTo>
                    <a:pt x="834145" y="333099"/>
                    <a:pt x="854946" y="269099"/>
                    <a:pt x="843393" y="197834"/>
                  </a:cubicBezTo>
                  <a:cubicBezTo>
                    <a:pt x="827435" y="99251"/>
                    <a:pt x="746197" y="22767"/>
                    <a:pt x="645842" y="11845"/>
                  </a:cubicBezTo>
                  <a:cubicBezTo>
                    <a:pt x="584292" y="5218"/>
                    <a:pt x="524835" y="22636"/>
                    <a:pt x="478430" y="61198"/>
                  </a:cubicBezTo>
                  <a:cubicBezTo>
                    <a:pt x="465940" y="71573"/>
                    <a:pt x="454776" y="83173"/>
                    <a:pt x="445047" y="95780"/>
                  </a:cubicBezTo>
                  <a:cubicBezTo>
                    <a:pt x="433503" y="81425"/>
                    <a:pt x="419967" y="68294"/>
                    <a:pt x="404657" y="56657"/>
                  </a:cubicBezTo>
                  <a:cubicBezTo>
                    <a:pt x="351294" y="16102"/>
                    <a:pt x="283367" y="0"/>
                    <a:pt x="218120" y="12523"/>
                  </a:cubicBezTo>
                  <a:cubicBezTo>
                    <a:pt x="156323" y="24461"/>
                    <a:pt x="100853" y="64323"/>
                    <a:pt x="65903" y="121927"/>
                  </a:cubicBezTo>
                  <a:close/>
                </a:path>
              </a:pathLst>
            </a:custGeom>
            <a:solidFill>
              <a:srgbClr val="598474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12700"/>
              <a:ext cx="660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4831744" y="5104295"/>
            <a:ext cx="741861" cy="1271101"/>
          </a:xfrm>
          <a:custGeom>
            <a:avLst/>
            <a:gdLst/>
            <a:ahLst/>
            <a:cxnLst/>
            <a:rect l="l" t="t" r="r" b="b"/>
            <a:pathLst>
              <a:path w="741861" h="1271101">
                <a:moveTo>
                  <a:pt x="0" y="0"/>
                </a:moveTo>
                <a:lnTo>
                  <a:pt x="741861" y="0"/>
                </a:lnTo>
                <a:lnTo>
                  <a:pt x="741861" y="1271101"/>
                </a:lnTo>
                <a:lnTo>
                  <a:pt x="0" y="1271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8" name="Freeform 38"/>
          <p:cNvSpPr/>
          <p:nvPr/>
        </p:nvSpPr>
        <p:spPr>
          <a:xfrm>
            <a:off x="8343522" y="4843177"/>
            <a:ext cx="1600920" cy="1639676"/>
          </a:xfrm>
          <a:custGeom>
            <a:avLst/>
            <a:gdLst/>
            <a:ahLst/>
            <a:cxnLst/>
            <a:rect l="l" t="t" r="r" b="b"/>
            <a:pathLst>
              <a:path w="1600920" h="1639676">
                <a:moveTo>
                  <a:pt x="0" y="0"/>
                </a:moveTo>
                <a:lnTo>
                  <a:pt x="1600920" y="0"/>
                </a:lnTo>
                <a:lnTo>
                  <a:pt x="1600920" y="1639676"/>
                </a:lnTo>
                <a:lnTo>
                  <a:pt x="0" y="1639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9" name="AutoShape 39"/>
          <p:cNvSpPr/>
          <p:nvPr/>
        </p:nvSpPr>
        <p:spPr>
          <a:xfrm>
            <a:off x="10650651" y="5732454"/>
            <a:ext cx="2811041" cy="6159"/>
          </a:xfrm>
          <a:prstGeom prst="line">
            <a:avLst/>
          </a:prstGeom>
          <a:ln w="47625" cap="flat">
            <a:solidFill>
              <a:srgbClr val="598474"/>
            </a:solidFill>
            <a:prstDash val="sysDash"/>
            <a:headEnd type="none" w="sm" len="sm"/>
            <a:tailEnd type="arrow" w="med" len="sm"/>
          </a:ln>
        </p:spPr>
        <p:txBody>
          <a:bodyPr/>
          <a:lstStyle/>
          <a:p>
            <a:endParaRPr lang="es-ES"/>
          </a:p>
        </p:txBody>
      </p:sp>
      <p:sp>
        <p:nvSpPr>
          <p:cNvPr id="40" name="Freeform 40"/>
          <p:cNvSpPr/>
          <p:nvPr/>
        </p:nvSpPr>
        <p:spPr>
          <a:xfrm>
            <a:off x="4972573" y="4673990"/>
            <a:ext cx="2043672" cy="1978050"/>
          </a:xfrm>
          <a:custGeom>
            <a:avLst/>
            <a:gdLst/>
            <a:ahLst/>
            <a:cxnLst/>
            <a:rect l="l" t="t" r="r" b="b"/>
            <a:pathLst>
              <a:path w="2043672" h="1978050">
                <a:moveTo>
                  <a:pt x="0" y="0"/>
                </a:moveTo>
                <a:lnTo>
                  <a:pt x="2043672" y="0"/>
                </a:lnTo>
                <a:lnTo>
                  <a:pt x="2043672" y="1978050"/>
                </a:lnTo>
                <a:lnTo>
                  <a:pt x="0" y="1978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232" t="-19247" r="-34369" b="-49782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1" name="TextBox 41"/>
          <p:cNvSpPr txBox="1"/>
          <p:nvPr/>
        </p:nvSpPr>
        <p:spPr>
          <a:xfrm>
            <a:off x="1028700" y="1152525"/>
            <a:ext cx="10704976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 Bold"/>
              </a:rPr>
              <a:t>Introduction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07823" y="7418084"/>
            <a:ext cx="195500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Education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852639" y="7418084"/>
            <a:ext cx="86999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9185" y="3917045"/>
            <a:ext cx="14538949" cy="1568756"/>
            <a:chOff x="0" y="0"/>
            <a:chExt cx="2841272" cy="3065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41272" cy="306574"/>
            </a:xfrm>
            <a:custGeom>
              <a:avLst/>
              <a:gdLst/>
              <a:ahLst/>
              <a:cxnLst/>
              <a:rect l="l" t="t" r="r" b="b"/>
              <a:pathLst>
                <a:path w="2841272" h="306574">
                  <a:moveTo>
                    <a:pt x="27157" y="0"/>
                  </a:moveTo>
                  <a:lnTo>
                    <a:pt x="2814115" y="0"/>
                  </a:lnTo>
                  <a:cubicBezTo>
                    <a:pt x="2829114" y="0"/>
                    <a:pt x="2841272" y="12159"/>
                    <a:pt x="2841272" y="27157"/>
                  </a:cubicBezTo>
                  <a:lnTo>
                    <a:pt x="2841272" y="279417"/>
                  </a:lnTo>
                  <a:cubicBezTo>
                    <a:pt x="2841272" y="286619"/>
                    <a:pt x="2838411" y="293527"/>
                    <a:pt x="2833318" y="298620"/>
                  </a:cubicBezTo>
                  <a:cubicBezTo>
                    <a:pt x="2828225" y="303713"/>
                    <a:pt x="2821318" y="306574"/>
                    <a:pt x="2814115" y="306574"/>
                  </a:cubicBezTo>
                  <a:lnTo>
                    <a:pt x="27157" y="306574"/>
                  </a:lnTo>
                  <a:cubicBezTo>
                    <a:pt x="19955" y="306574"/>
                    <a:pt x="13047" y="303713"/>
                    <a:pt x="7954" y="298620"/>
                  </a:cubicBezTo>
                  <a:cubicBezTo>
                    <a:pt x="2861" y="293527"/>
                    <a:pt x="0" y="286619"/>
                    <a:pt x="0" y="279417"/>
                  </a:cubicBezTo>
                  <a:lnTo>
                    <a:pt x="0" y="27157"/>
                  </a:lnTo>
                  <a:cubicBezTo>
                    <a:pt x="0" y="19955"/>
                    <a:pt x="2861" y="13047"/>
                    <a:pt x="7954" y="7954"/>
                  </a:cubicBezTo>
                  <a:cubicBezTo>
                    <a:pt x="13047" y="2861"/>
                    <a:pt x="19955" y="0"/>
                    <a:pt x="27157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841272" cy="335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58223" y="7448789"/>
            <a:ext cx="6900873" cy="1579562"/>
            <a:chOff x="0" y="0"/>
            <a:chExt cx="1473351" cy="3372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73351" cy="337240"/>
            </a:xfrm>
            <a:custGeom>
              <a:avLst/>
              <a:gdLst/>
              <a:ahLst/>
              <a:cxnLst/>
              <a:rect l="l" t="t" r="r" b="b"/>
              <a:pathLst>
                <a:path w="1473351" h="337240">
                  <a:moveTo>
                    <a:pt x="57216" y="0"/>
                  </a:moveTo>
                  <a:lnTo>
                    <a:pt x="1416135" y="0"/>
                  </a:lnTo>
                  <a:cubicBezTo>
                    <a:pt x="1431310" y="0"/>
                    <a:pt x="1445863" y="6028"/>
                    <a:pt x="1456593" y="16758"/>
                  </a:cubicBezTo>
                  <a:cubicBezTo>
                    <a:pt x="1467323" y="27488"/>
                    <a:pt x="1473351" y="42041"/>
                    <a:pt x="1473351" y="57216"/>
                  </a:cubicBezTo>
                  <a:lnTo>
                    <a:pt x="1473351" y="280024"/>
                  </a:lnTo>
                  <a:cubicBezTo>
                    <a:pt x="1473351" y="295199"/>
                    <a:pt x="1467323" y="309752"/>
                    <a:pt x="1456593" y="320482"/>
                  </a:cubicBezTo>
                  <a:cubicBezTo>
                    <a:pt x="1445863" y="331212"/>
                    <a:pt x="1431310" y="337240"/>
                    <a:pt x="1416135" y="337240"/>
                  </a:cubicBezTo>
                  <a:lnTo>
                    <a:pt x="57216" y="337240"/>
                  </a:lnTo>
                  <a:cubicBezTo>
                    <a:pt x="42041" y="337240"/>
                    <a:pt x="27488" y="331212"/>
                    <a:pt x="16758" y="320482"/>
                  </a:cubicBezTo>
                  <a:cubicBezTo>
                    <a:pt x="6028" y="309752"/>
                    <a:pt x="0" y="295199"/>
                    <a:pt x="0" y="280024"/>
                  </a:cubicBezTo>
                  <a:lnTo>
                    <a:pt x="0" y="57216"/>
                  </a:lnTo>
                  <a:cubicBezTo>
                    <a:pt x="0" y="42041"/>
                    <a:pt x="6028" y="27488"/>
                    <a:pt x="16758" y="16758"/>
                  </a:cubicBezTo>
                  <a:cubicBezTo>
                    <a:pt x="27488" y="6028"/>
                    <a:pt x="42041" y="0"/>
                    <a:pt x="57216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473351" cy="365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959227" y="5704876"/>
            <a:ext cx="10298865" cy="1486738"/>
            <a:chOff x="0" y="0"/>
            <a:chExt cx="2012654" cy="2905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2654" cy="290546"/>
            </a:xfrm>
            <a:custGeom>
              <a:avLst/>
              <a:gdLst/>
              <a:ahLst/>
              <a:cxnLst/>
              <a:rect l="l" t="t" r="r" b="b"/>
              <a:pathLst>
                <a:path w="2012654" h="290546">
                  <a:moveTo>
                    <a:pt x="38338" y="0"/>
                  </a:moveTo>
                  <a:lnTo>
                    <a:pt x="1974317" y="0"/>
                  </a:lnTo>
                  <a:cubicBezTo>
                    <a:pt x="1984484" y="0"/>
                    <a:pt x="1994236" y="4039"/>
                    <a:pt x="2001426" y="11229"/>
                  </a:cubicBezTo>
                  <a:cubicBezTo>
                    <a:pt x="2008615" y="18419"/>
                    <a:pt x="2012654" y="28170"/>
                    <a:pt x="2012654" y="38338"/>
                  </a:cubicBezTo>
                  <a:lnTo>
                    <a:pt x="2012654" y="252208"/>
                  </a:lnTo>
                  <a:cubicBezTo>
                    <a:pt x="2012654" y="273381"/>
                    <a:pt x="1995490" y="290546"/>
                    <a:pt x="1974317" y="290546"/>
                  </a:cubicBezTo>
                  <a:lnTo>
                    <a:pt x="38338" y="290546"/>
                  </a:lnTo>
                  <a:cubicBezTo>
                    <a:pt x="17165" y="290546"/>
                    <a:pt x="0" y="273381"/>
                    <a:pt x="0" y="252208"/>
                  </a:cubicBezTo>
                  <a:lnTo>
                    <a:pt x="0" y="38338"/>
                  </a:lnTo>
                  <a:cubicBezTo>
                    <a:pt x="0" y="17165"/>
                    <a:pt x="17165" y="0"/>
                    <a:pt x="38338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2012654" cy="319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8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220345" y="2816207"/>
            <a:ext cx="597291" cy="753680"/>
          </a:xfrm>
          <a:custGeom>
            <a:avLst/>
            <a:gdLst/>
            <a:ahLst/>
            <a:cxnLst/>
            <a:rect l="l" t="t" r="r" b="b"/>
            <a:pathLst>
              <a:path w="597291" h="753680">
                <a:moveTo>
                  <a:pt x="0" y="0"/>
                </a:moveTo>
                <a:lnTo>
                  <a:pt x="597292" y="0"/>
                </a:lnTo>
                <a:lnTo>
                  <a:pt x="597292" y="753680"/>
                </a:lnTo>
                <a:lnTo>
                  <a:pt x="0" y="753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>
            <a:off x="10038754" y="2879667"/>
            <a:ext cx="564082" cy="626758"/>
          </a:xfrm>
          <a:custGeom>
            <a:avLst/>
            <a:gdLst/>
            <a:ahLst/>
            <a:cxnLst/>
            <a:rect l="l" t="t" r="r" b="b"/>
            <a:pathLst>
              <a:path w="564082" h="626758">
                <a:moveTo>
                  <a:pt x="0" y="0"/>
                </a:moveTo>
                <a:lnTo>
                  <a:pt x="564083" y="0"/>
                </a:lnTo>
                <a:lnTo>
                  <a:pt x="564083" y="626759"/>
                </a:lnTo>
                <a:lnTo>
                  <a:pt x="0" y="626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10911284" y="4230819"/>
            <a:ext cx="414206" cy="414206"/>
          </a:xfrm>
          <a:custGeom>
            <a:avLst/>
            <a:gdLst/>
            <a:ahLst/>
            <a:cxnLst/>
            <a:rect l="l" t="t" r="r" b="b"/>
            <a:pathLst>
              <a:path w="414206" h="414206">
                <a:moveTo>
                  <a:pt x="0" y="0"/>
                </a:moveTo>
                <a:lnTo>
                  <a:pt x="414206" y="0"/>
                </a:lnTo>
                <a:lnTo>
                  <a:pt x="414206" y="414206"/>
                </a:lnTo>
                <a:lnTo>
                  <a:pt x="0" y="4142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1028700" y="1380022"/>
            <a:ext cx="7251405" cy="9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>
                <a:solidFill>
                  <a:srgbClr val="000000"/>
                </a:solidFill>
                <a:latin typeface="Archivo Black Bold"/>
              </a:rPr>
              <a:t>Data context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87349" y="4130675"/>
            <a:ext cx="324262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1 Bold"/>
              </a:rPr>
              <a:t>Pre-registrations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98932" y="5835326"/>
            <a:ext cx="40194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1 Bold"/>
              </a:rPr>
              <a:t>Students enrolled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69656" y="7772456"/>
            <a:ext cx="3678007" cy="466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745">
                <a:solidFill>
                  <a:srgbClr val="000000"/>
                </a:solidFill>
                <a:latin typeface="Open Sans 1 Bold"/>
              </a:rPr>
              <a:t>Students grades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08045" y="6480126"/>
            <a:ext cx="4335742" cy="422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Open Sans 1"/>
              </a:rPr>
              <a:t>Identification / degrees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85974" y="4721225"/>
            <a:ext cx="1404537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1"/>
              </a:rPr>
              <a:t>Students demographics / Previous education information / University access information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41980" y="8314770"/>
            <a:ext cx="63333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1"/>
              </a:rPr>
              <a:t>Subject / Numeric grade / Alpha grade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03999" y="3001375"/>
            <a:ext cx="410466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 1"/>
              </a:rPr>
              <a:t>Source: Engineering University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20796" y="3001375"/>
            <a:ext cx="262077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 1"/>
              </a:rPr>
              <a:t>2014 - 2023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003" y="230087"/>
            <a:ext cx="17027994" cy="9826825"/>
          </a:xfrm>
          <a:custGeom>
            <a:avLst/>
            <a:gdLst/>
            <a:ahLst/>
            <a:cxnLst/>
            <a:rect l="l" t="t" r="r" b="b"/>
            <a:pathLst>
              <a:path w="17027994" h="9826825">
                <a:moveTo>
                  <a:pt x="0" y="0"/>
                </a:moveTo>
                <a:lnTo>
                  <a:pt x="17027994" y="0"/>
                </a:lnTo>
                <a:lnTo>
                  <a:pt x="17027994" y="9826826"/>
                </a:lnTo>
                <a:lnTo>
                  <a:pt x="0" y="982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2976127" y="7736728"/>
            <a:ext cx="336648" cy="428602"/>
          </a:xfrm>
          <a:custGeom>
            <a:avLst/>
            <a:gdLst/>
            <a:ahLst/>
            <a:cxnLst/>
            <a:rect l="l" t="t" r="r" b="b"/>
            <a:pathLst>
              <a:path w="336648" h="428602">
                <a:moveTo>
                  <a:pt x="0" y="0"/>
                </a:moveTo>
                <a:lnTo>
                  <a:pt x="336647" y="0"/>
                </a:lnTo>
                <a:lnTo>
                  <a:pt x="336647" y="428602"/>
                </a:lnTo>
                <a:lnTo>
                  <a:pt x="0" y="428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35257" y="3476073"/>
            <a:ext cx="6538903" cy="332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Archivo Black Bold"/>
              </a:rPr>
              <a:t>What will predict better the Calculus grade?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633409" y="5662837"/>
            <a:ext cx="3086100" cy="1574452"/>
            <a:chOff x="0" y="0"/>
            <a:chExt cx="812800" cy="414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14670"/>
            </a:xfrm>
            <a:custGeom>
              <a:avLst/>
              <a:gdLst/>
              <a:ahLst/>
              <a:cxnLst/>
              <a:rect l="l" t="t" r="r" b="b"/>
              <a:pathLst>
                <a:path w="812800" h="41467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286730"/>
                  </a:lnTo>
                  <a:cubicBezTo>
                    <a:pt x="812800" y="357389"/>
                    <a:pt x="755519" y="414670"/>
                    <a:pt x="684859" y="414670"/>
                  </a:cubicBezTo>
                  <a:lnTo>
                    <a:pt x="127941" y="414670"/>
                  </a:lnTo>
                  <a:cubicBezTo>
                    <a:pt x="94009" y="414670"/>
                    <a:pt x="61467" y="401191"/>
                    <a:pt x="37473" y="377197"/>
                  </a:cubicBezTo>
                  <a:cubicBezTo>
                    <a:pt x="13479" y="353204"/>
                    <a:pt x="0" y="320662"/>
                    <a:pt x="0" y="286730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452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2754" y="5143500"/>
            <a:ext cx="3910635" cy="1033714"/>
            <a:chOff x="0" y="0"/>
            <a:chExt cx="1029962" cy="272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962" cy="272254"/>
            </a:xfrm>
            <a:custGeom>
              <a:avLst/>
              <a:gdLst/>
              <a:ahLst/>
              <a:cxnLst/>
              <a:rect l="l" t="t" r="r" b="b"/>
              <a:pathLst>
                <a:path w="1029962" h="272254">
                  <a:moveTo>
                    <a:pt x="100965" y="0"/>
                  </a:moveTo>
                  <a:lnTo>
                    <a:pt x="928996" y="0"/>
                  </a:lnTo>
                  <a:cubicBezTo>
                    <a:pt x="955774" y="0"/>
                    <a:pt x="981455" y="10637"/>
                    <a:pt x="1000390" y="29572"/>
                  </a:cubicBezTo>
                  <a:cubicBezTo>
                    <a:pt x="1019324" y="48507"/>
                    <a:pt x="1029962" y="74188"/>
                    <a:pt x="1029962" y="100965"/>
                  </a:cubicBezTo>
                  <a:lnTo>
                    <a:pt x="1029962" y="171289"/>
                  </a:lnTo>
                  <a:cubicBezTo>
                    <a:pt x="1029962" y="198066"/>
                    <a:pt x="1019324" y="223747"/>
                    <a:pt x="1000390" y="242682"/>
                  </a:cubicBezTo>
                  <a:cubicBezTo>
                    <a:pt x="981455" y="261617"/>
                    <a:pt x="955774" y="272254"/>
                    <a:pt x="928996" y="272254"/>
                  </a:cubicBezTo>
                  <a:lnTo>
                    <a:pt x="100965" y="272254"/>
                  </a:lnTo>
                  <a:cubicBezTo>
                    <a:pt x="74188" y="272254"/>
                    <a:pt x="48507" y="261617"/>
                    <a:pt x="29572" y="242682"/>
                  </a:cubicBezTo>
                  <a:cubicBezTo>
                    <a:pt x="10637" y="223747"/>
                    <a:pt x="0" y="198066"/>
                    <a:pt x="0" y="171289"/>
                  </a:cubicBezTo>
                  <a:lnTo>
                    <a:pt x="0" y="100965"/>
                  </a:lnTo>
                  <a:cubicBezTo>
                    <a:pt x="0" y="74188"/>
                    <a:pt x="10637" y="48507"/>
                    <a:pt x="29572" y="29572"/>
                  </a:cubicBezTo>
                  <a:cubicBezTo>
                    <a:pt x="48507" y="10637"/>
                    <a:pt x="74188" y="0"/>
                    <a:pt x="100965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29962" cy="3103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440348" y="3860827"/>
            <a:ext cx="3863053" cy="1325760"/>
            <a:chOff x="0" y="0"/>
            <a:chExt cx="1017430" cy="3491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7430" cy="349171"/>
            </a:xfrm>
            <a:custGeom>
              <a:avLst/>
              <a:gdLst/>
              <a:ahLst/>
              <a:cxnLst/>
              <a:rect l="l" t="t" r="r" b="b"/>
              <a:pathLst>
                <a:path w="1017430" h="349171">
                  <a:moveTo>
                    <a:pt x="102209" y="0"/>
                  </a:moveTo>
                  <a:lnTo>
                    <a:pt x="915221" y="0"/>
                  </a:lnTo>
                  <a:cubicBezTo>
                    <a:pt x="942328" y="0"/>
                    <a:pt x="968325" y="10768"/>
                    <a:pt x="987493" y="29936"/>
                  </a:cubicBezTo>
                  <a:cubicBezTo>
                    <a:pt x="1006661" y="49104"/>
                    <a:pt x="1017430" y="75101"/>
                    <a:pt x="1017430" y="102209"/>
                  </a:cubicBezTo>
                  <a:lnTo>
                    <a:pt x="1017430" y="246963"/>
                  </a:lnTo>
                  <a:cubicBezTo>
                    <a:pt x="1017430" y="274070"/>
                    <a:pt x="1006661" y="300067"/>
                    <a:pt x="987493" y="319235"/>
                  </a:cubicBezTo>
                  <a:cubicBezTo>
                    <a:pt x="968325" y="338403"/>
                    <a:pt x="942328" y="349171"/>
                    <a:pt x="915221" y="349171"/>
                  </a:cubicBezTo>
                  <a:lnTo>
                    <a:pt x="102209" y="349171"/>
                  </a:lnTo>
                  <a:cubicBezTo>
                    <a:pt x="75101" y="349171"/>
                    <a:pt x="49104" y="338403"/>
                    <a:pt x="29936" y="319235"/>
                  </a:cubicBezTo>
                  <a:cubicBezTo>
                    <a:pt x="10768" y="300067"/>
                    <a:pt x="0" y="274070"/>
                    <a:pt x="0" y="246963"/>
                  </a:cubicBezTo>
                  <a:lnTo>
                    <a:pt x="0" y="102209"/>
                  </a:lnTo>
                  <a:cubicBezTo>
                    <a:pt x="0" y="75101"/>
                    <a:pt x="10768" y="49104"/>
                    <a:pt x="29936" y="29936"/>
                  </a:cubicBezTo>
                  <a:cubicBezTo>
                    <a:pt x="49104" y="10768"/>
                    <a:pt x="75101" y="0"/>
                    <a:pt x="102209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17430" cy="387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133337" y="5854433"/>
            <a:ext cx="2086244" cy="108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Previous</a:t>
            </a:r>
          </a:p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 education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5923" y="5355094"/>
            <a:ext cx="3526443" cy="52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Grade in Selectividad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604505" y="3966936"/>
            <a:ext cx="3567287" cy="108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Morning / Evening cohort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850786" y="7773787"/>
            <a:ext cx="3326558" cy="1574452"/>
            <a:chOff x="0" y="0"/>
            <a:chExt cx="876130" cy="4146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6130" cy="414670"/>
            </a:xfrm>
            <a:custGeom>
              <a:avLst/>
              <a:gdLst/>
              <a:ahLst/>
              <a:cxnLst/>
              <a:rect l="l" t="t" r="r" b="b"/>
              <a:pathLst>
                <a:path w="876130" h="414670">
                  <a:moveTo>
                    <a:pt x="118693" y="0"/>
                  </a:moveTo>
                  <a:lnTo>
                    <a:pt x="757438" y="0"/>
                  </a:lnTo>
                  <a:cubicBezTo>
                    <a:pt x="822990" y="0"/>
                    <a:pt x="876130" y="53141"/>
                    <a:pt x="876130" y="118693"/>
                  </a:cubicBezTo>
                  <a:lnTo>
                    <a:pt x="876130" y="295978"/>
                  </a:lnTo>
                  <a:cubicBezTo>
                    <a:pt x="876130" y="361530"/>
                    <a:pt x="822990" y="414670"/>
                    <a:pt x="757438" y="414670"/>
                  </a:cubicBezTo>
                  <a:lnTo>
                    <a:pt x="118693" y="414670"/>
                  </a:lnTo>
                  <a:cubicBezTo>
                    <a:pt x="53141" y="414670"/>
                    <a:pt x="0" y="361530"/>
                    <a:pt x="0" y="295978"/>
                  </a:cubicBezTo>
                  <a:lnTo>
                    <a:pt x="0" y="118693"/>
                  </a:lnTo>
                  <a:cubicBezTo>
                    <a:pt x="0" y="53141"/>
                    <a:pt x="53141" y="0"/>
                    <a:pt x="118693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76130" cy="452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011351" y="7965383"/>
            <a:ext cx="3165992" cy="108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Selectividad in June / September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845022" y="2036013"/>
            <a:ext cx="3086100" cy="998110"/>
            <a:chOff x="0" y="0"/>
            <a:chExt cx="812800" cy="26287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262877"/>
            </a:xfrm>
            <a:custGeom>
              <a:avLst/>
              <a:gdLst/>
              <a:ahLst/>
              <a:cxnLst/>
              <a:rect l="l" t="t" r="r" b="b"/>
              <a:pathLst>
                <a:path w="812800" h="262877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4936"/>
                  </a:lnTo>
                  <a:cubicBezTo>
                    <a:pt x="812800" y="168868"/>
                    <a:pt x="799321" y="201410"/>
                    <a:pt x="775327" y="225404"/>
                  </a:cubicBezTo>
                  <a:cubicBezTo>
                    <a:pt x="751333" y="249397"/>
                    <a:pt x="718791" y="262877"/>
                    <a:pt x="684859" y="262877"/>
                  </a:cubicBezTo>
                  <a:lnTo>
                    <a:pt x="127941" y="262877"/>
                  </a:lnTo>
                  <a:cubicBezTo>
                    <a:pt x="94009" y="262877"/>
                    <a:pt x="61467" y="249397"/>
                    <a:pt x="37473" y="225404"/>
                  </a:cubicBezTo>
                  <a:cubicBezTo>
                    <a:pt x="13479" y="201410"/>
                    <a:pt x="0" y="168868"/>
                    <a:pt x="0" y="13493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300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344950" y="2213241"/>
            <a:ext cx="2086244" cy="52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Age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358457" y="7493358"/>
            <a:ext cx="3360945" cy="1437029"/>
            <a:chOff x="0" y="0"/>
            <a:chExt cx="885187" cy="37847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85187" cy="378477"/>
            </a:xfrm>
            <a:custGeom>
              <a:avLst/>
              <a:gdLst/>
              <a:ahLst/>
              <a:cxnLst/>
              <a:rect l="l" t="t" r="r" b="b"/>
              <a:pathLst>
                <a:path w="885187" h="378477">
                  <a:moveTo>
                    <a:pt x="117478" y="0"/>
                  </a:moveTo>
                  <a:lnTo>
                    <a:pt x="767709" y="0"/>
                  </a:lnTo>
                  <a:cubicBezTo>
                    <a:pt x="798866" y="0"/>
                    <a:pt x="828747" y="12377"/>
                    <a:pt x="850779" y="34409"/>
                  </a:cubicBezTo>
                  <a:cubicBezTo>
                    <a:pt x="872810" y="56440"/>
                    <a:pt x="885187" y="86321"/>
                    <a:pt x="885187" y="117478"/>
                  </a:cubicBezTo>
                  <a:lnTo>
                    <a:pt x="885187" y="260999"/>
                  </a:lnTo>
                  <a:cubicBezTo>
                    <a:pt x="885187" y="292156"/>
                    <a:pt x="872810" y="322037"/>
                    <a:pt x="850779" y="344068"/>
                  </a:cubicBezTo>
                  <a:cubicBezTo>
                    <a:pt x="828747" y="366100"/>
                    <a:pt x="798866" y="378477"/>
                    <a:pt x="767709" y="378477"/>
                  </a:cubicBezTo>
                  <a:lnTo>
                    <a:pt x="117478" y="378477"/>
                  </a:lnTo>
                  <a:cubicBezTo>
                    <a:pt x="86321" y="378477"/>
                    <a:pt x="56440" y="366100"/>
                    <a:pt x="34409" y="344068"/>
                  </a:cubicBezTo>
                  <a:cubicBezTo>
                    <a:pt x="12377" y="322037"/>
                    <a:pt x="0" y="292156"/>
                    <a:pt x="0" y="260999"/>
                  </a:cubicBezTo>
                  <a:lnTo>
                    <a:pt x="0" y="117478"/>
                  </a:lnTo>
                  <a:cubicBezTo>
                    <a:pt x="0" y="86321"/>
                    <a:pt x="12377" y="56440"/>
                    <a:pt x="34409" y="34409"/>
                  </a:cubicBezTo>
                  <a:cubicBezTo>
                    <a:pt x="56440" y="12377"/>
                    <a:pt x="86321" y="0"/>
                    <a:pt x="117478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85187" cy="4165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524644" y="7595156"/>
            <a:ext cx="3067834" cy="1086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Type of secondary school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540098" y="3361773"/>
            <a:ext cx="3086100" cy="998110"/>
            <a:chOff x="0" y="0"/>
            <a:chExt cx="812800" cy="2628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262877"/>
            </a:xfrm>
            <a:custGeom>
              <a:avLst/>
              <a:gdLst/>
              <a:ahLst/>
              <a:cxnLst/>
              <a:rect l="l" t="t" r="r" b="b"/>
              <a:pathLst>
                <a:path w="812800" h="262877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4936"/>
                  </a:lnTo>
                  <a:cubicBezTo>
                    <a:pt x="812800" y="168868"/>
                    <a:pt x="799321" y="201410"/>
                    <a:pt x="775327" y="225404"/>
                  </a:cubicBezTo>
                  <a:cubicBezTo>
                    <a:pt x="751333" y="249397"/>
                    <a:pt x="718791" y="262877"/>
                    <a:pt x="684859" y="262877"/>
                  </a:cubicBezTo>
                  <a:lnTo>
                    <a:pt x="127941" y="262877"/>
                  </a:lnTo>
                  <a:cubicBezTo>
                    <a:pt x="94009" y="262877"/>
                    <a:pt x="61467" y="249397"/>
                    <a:pt x="37473" y="225404"/>
                  </a:cubicBezTo>
                  <a:cubicBezTo>
                    <a:pt x="13479" y="201410"/>
                    <a:pt x="0" y="168868"/>
                    <a:pt x="0" y="134936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3009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040027" y="3539001"/>
            <a:ext cx="2086244" cy="52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Gender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440950" y="1575817"/>
            <a:ext cx="3380577" cy="1161935"/>
            <a:chOff x="0" y="0"/>
            <a:chExt cx="890358" cy="30602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90358" cy="306024"/>
            </a:xfrm>
            <a:custGeom>
              <a:avLst/>
              <a:gdLst/>
              <a:ahLst/>
              <a:cxnLst/>
              <a:rect l="l" t="t" r="r" b="b"/>
              <a:pathLst>
                <a:path w="890358" h="306024">
                  <a:moveTo>
                    <a:pt x="116796" y="0"/>
                  </a:moveTo>
                  <a:lnTo>
                    <a:pt x="773562" y="0"/>
                  </a:lnTo>
                  <a:cubicBezTo>
                    <a:pt x="804538" y="0"/>
                    <a:pt x="834245" y="12305"/>
                    <a:pt x="856149" y="34209"/>
                  </a:cubicBezTo>
                  <a:cubicBezTo>
                    <a:pt x="878052" y="56112"/>
                    <a:pt x="890358" y="85820"/>
                    <a:pt x="890358" y="116796"/>
                  </a:cubicBezTo>
                  <a:lnTo>
                    <a:pt x="890358" y="189228"/>
                  </a:lnTo>
                  <a:cubicBezTo>
                    <a:pt x="890358" y="220204"/>
                    <a:pt x="878052" y="249912"/>
                    <a:pt x="856149" y="271815"/>
                  </a:cubicBezTo>
                  <a:cubicBezTo>
                    <a:pt x="834245" y="293719"/>
                    <a:pt x="804538" y="306024"/>
                    <a:pt x="773562" y="306024"/>
                  </a:cubicBezTo>
                  <a:lnTo>
                    <a:pt x="116796" y="306024"/>
                  </a:lnTo>
                  <a:cubicBezTo>
                    <a:pt x="52291" y="306024"/>
                    <a:pt x="0" y="253733"/>
                    <a:pt x="0" y="189228"/>
                  </a:cubicBezTo>
                  <a:lnTo>
                    <a:pt x="0" y="116796"/>
                  </a:lnTo>
                  <a:cubicBezTo>
                    <a:pt x="0" y="85820"/>
                    <a:pt x="12305" y="56112"/>
                    <a:pt x="34209" y="34209"/>
                  </a:cubicBezTo>
                  <a:cubicBezTo>
                    <a:pt x="56112" y="12305"/>
                    <a:pt x="85820" y="0"/>
                    <a:pt x="116796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90358" cy="344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666033" y="1729937"/>
            <a:ext cx="2930411" cy="85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7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Parents studies / occupation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593052" y="1644346"/>
            <a:ext cx="3530809" cy="1205101"/>
            <a:chOff x="0" y="0"/>
            <a:chExt cx="929925" cy="31739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929925" cy="317393"/>
            </a:xfrm>
            <a:custGeom>
              <a:avLst/>
              <a:gdLst/>
              <a:ahLst/>
              <a:cxnLst/>
              <a:rect l="l" t="t" r="r" b="b"/>
              <a:pathLst>
                <a:path w="929925" h="317393">
                  <a:moveTo>
                    <a:pt x="111826" y="0"/>
                  </a:moveTo>
                  <a:lnTo>
                    <a:pt x="818099" y="0"/>
                  </a:lnTo>
                  <a:cubicBezTo>
                    <a:pt x="847757" y="0"/>
                    <a:pt x="876200" y="11782"/>
                    <a:pt x="897172" y="32753"/>
                  </a:cubicBezTo>
                  <a:cubicBezTo>
                    <a:pt x="918143" y="53725"/>
                    <a:pt x="929925" y="82168"/>
                    <a:pt x="929925" y="111826"/>
                  </a:cubicBezTo>
                  <a:lnTo>
                    <a:pt x="929925" y="205566"/>
                  </a:lnTo>
                  <a:cubicBezTo>
                    <a:pt x="929925" y="267326"/>
                    <a:pt x="879859" y="317393"/>
                    <a:pt x="818099" y="317393"/>
                  </a:cubicBezTo>
                  <a:lnTo>
                    <a:pt x="111826" y="317393"/>
                  </a:lnTo>
                  <a:cubicBezTo>
                    <a:pt x="82168" y="317393"/>
                    <a:pt x="53725" y="305611"/>
                    <a:pt x="32753" y="284640"/>
                  </a:cubicBezTo>
                  <a:cubicBezTo>
                    <a:pt x="11782" y="263668"/>
                    <a:pt x="0" y="235225"/>
                    <a:pt x="0" y="205566"/>
                  </a:cubicBezTo>
                  <a:lnTo>
                    <a:pt x="0" y="111826"/>
                  </a:lnTo>
                  <a:cubicBezTo>
                    <a:pt x="0" y="50066"/>
                    <a:pt x="50066" y="0"/>
                    <a:pt x="111826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929925" cy="355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9642716" y="1767421"/>
            <a:ext cx="3431481" cy="88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Average disposable income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596444" y="6983049"/>
            <a:ext cx="2580549" cy="1574452"/>
            <a:chOff x="0" y="0"/>
            <a:chExt cx="679651" cy="41467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79651" cy="414670"/>
            </a:xfrm>
            <a:custGeom>
              <a:avLst/>
              <a:gdLst/>
              <a:ahLst/>
              <a:cxnLst/>
              <a:rect l="l" t="t" r="r" b="b"/>
              <a:pathLst>
                <a:path w="679651" h="414670">
                  <a:moveTo>
                    <a:pt x="153005" y="0"/>
                  </a:moveTo>
                  <a:lnTo>
                    <a:pt x="526645" y="0"/>
                  </a:lnTo>
                  <a:cubicBezTo>
                    <a:pt x="567225" y="0"/>
                    <a:pt x="606143" y="16120"/>
                    <a:pt x="634837" y="44814"/>
                  </a:cubicBezTo>
                  <a:cubicBezTo>
                    <a:pt x="663531" y="73508"/>
                    <a:pt x="679651" y="112426"/>
                    <a:pt x="679651" y="153005"/>
                  </a:cubicBezTo>
                  <a:lnTo>
                    <a:pt x="679651" y="261665"/>
                  </a:lnTo>
                  <a:cubicBezTo>
                    <a:pt x="679651" y="346168"/>
                    <a:pt x="611148" y="414670"/>
                    <a:pt x="526645" y="414670"/>
                  </a:cubicBezTo>
                  <a:lnTo>
                    <a:pt x="153005" y="414670"/>
                  </a:lnTo>
                  <a:cubicBezTo>
                    <a:pt x="112426" y="414670"/>
                    <a:pt x="73508" y="398550"/>
                    <a:pt x="44814" y="369856"/>
                  </a:cubicBezTo>
                  <a:cubicBezTo>
                    <a:pt x="16120" y="341162"/>
                    <a:pt x="0" y="302245"/>
                    <a:pt x="0" y="261665"/>
                  </a:cubicBezTo>
                  <a:lnTo>
                    <a:pt x="0" y="153005"/>
                  </a:lnTo>
                  <a:cubicBezTo>
                    <a:pt x="0" y="112426"/>
                    <a:pt x="16120" y="73508"/>
                    <a:pt x="44814" y="44814"/>
                  </a:cubicBezTo>
                  <a:cubicBezTo>
                    <a:pt x="73508" y="16120"/>
                    <a:pt x="112426" y="0"/>
                    <a:pt x="153005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679651" cy="452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8757009" y="7269895"/>
            <a:ext cx="2184403" cy="871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Order of assignation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3633409" y="2318016"/>
            <a:ext cx="3530809" cy="1205101"/>
            <a:chOff x="0" y="0"/>
            <a:chExt cx="929925" cy="31739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29925" cy="317393"/>
            </a:xfrm>
            <a:custGeom>
              <a:avLst/>
              <a:gdLst/>
              <a:ahLst/>
              <a:cxnLst/>
              <a:rect l="l" t="t" r="r" b="b"/>
              <a:pathLst>
                <a:path w="929925" h="317393">
                  <a:moveTo>
                    <a:pt x="111826" y="0"/>
                  </a:moveTo>
                  <a:lnTo>
                    <a:pt x="818099" y="0"/>
                  </a:lnTo>
                  <a:cubicBezTo>
                    <a:pt x="847757" y="0"/>
                    <a:pt x="876200" y="11782"/>
                    <a:pt x="897172" y="32753"/>
                  </a:cubicBezTo>
                  <a:cubicBezTo>
                    <a:pt x="918143" y="53725"/>
                    <a:pt x="929925" y="82168"/>
                    <a:pt x="929925" y="111826"/>
                  </a:cubicBezTo>
                  <a:lnTo>
                    <a:pt x="929925" y="205566"/>
                  </a:lnTo>
                  <a:cubicBezTo>
                    <a:pt x="929925" y="267326"/>
                    <a:pt x="879859" y="317393"/>
                    <a:pt x="818099" y="317393"/>
                  </a:cubicBezTo>
                  <a:lnTo>
                    <a:pt x="111826" y="317393"/>
                  </a:lnTo>
                  <a:cubicBezTo>
                    <a:pt x="82168" y="317393"/>
                    <a:pt x="53725" y="305611"/>
                    <a:pt x="32753" y="284640"/>
                  </a:cubicBezTo>
                  <a:cubicBezTo>
                    <a:pt x="11782" y="263668"/>
                    <a:pt x="0" y="235225"/>
                    <a:pt x="0" y="205566"/>
                  </a:cubicBezTo>
                  <a:lnTo>
                    <a:pt x="0" y="111826"/>
                  </a:lnTo>
                  <a:cubicBezTo>
                    <a:pt x="0" y="50066"/>
                    <a:pt x="50066" y="0"/>
                    <a:pt x="111826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929925" cy="355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3683073" y="2441091"/>
            <a:ext cx="3431481" cy="88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3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If the student has a job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060373" y="6392777"/>
            <a:ext cx="3380577" cy="1161935"/>
            <a:chOff x="0" y="0"/>
            <a:chExt cx="890358" cy="306024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90358" cy="306024"/>
            </a:xfrm>
            <a:custGeom>
              <a:avLst/>
              <a:gdLst/>
              <a:ahLst/>
              <a:cxnLst/>
              <a:rect l="l" t="t" r="r" b="b"/>
              <a:pathLst>
                <a:path w="890358" h="306024">
                  <a:moveTo>
                    <a:pt x="116796" y="0"/>
                  </a:moveTo>
                  <a:lnTo>
                    <a:pt x="773562" y="0"/>
                  </a:lnTo>
                  <a:cubicBezTo>
                    <a:pt x="804538" y="0"/>
                    <a:pt x="834245" y="12305"/>
                    <a:pt x="856149" y="34209"/>
                  </a:cubicBezTo>
                  <a:cubicBezTo>
                    <a:pt x="878052" y="56112"/>
                    <a:pt x="890358" y="85820"/>
                    <a:pt x="890358" y="116796"/>
                  </a:cubicBezTo>
                  <a:lnTo>
                    <a:pt x="890358" y="189228"/>
                  </a:lnTo>
                  <a:cubicBezTo>
                    <a:pt x="890358" y="220204"/>
                    <a:pt x="878052" y="249912"/>
                    <a:pt x="856149" y="271815"/>
                  </a:cubicBezTo>
                  <a:cubicBezTo>
                    <a:pt x="834245" y="293719"/>
                    <a:pt x="804538" y="306024"/>
                    <a:pt x="773562" y="306024"/>
                  </a:cubicBezTo>
                  <a:lnTo>
                    <a:pt x="116796" y="306024"/>
                  </a:lnTo>
                  <a:cubicBezTo>
                    <a:pt x="52291" y="306024"/>
                    <a:pt x="0" y="253733"/>
                    <a:pt x="0" y="189228"/>
                  </a:cubicBezTo>
                  <a:lnTo>
                    <a:pt x="0" y="116796"/>
                  </a:lnTo>
                  <a:cubicBezTo>
                    <a:pt x="0" y="85820"/>
                    <a:pt x="12305" y="56112"/>
                    <a:pt x="34209" y="34209"/>
                  </a:cubicBezTo>
                  <a:cubicBezTo>
                    <a:pt x="56112" y="12305"/>
                    <a:pt x="85820" y="0"/>
                    <a:pt x="116796" y="0"/>
                  </a:cubicBezTo>
                  <a:close/>
                </a:path>
              </a:pathLst>
            </a:custGeom>
            <a:solidFill>
              <a:srgbClr val="C6D0D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90358" cy="344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285456" y="6546898"/>
            <a:ext cx="2930411" cy="853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7"/>
              </a:lnSpc>
            </a:pPr>
            <a:r>
              <a:rPr lang="en-US" sz="2799">
                <a:solidFill>
                  <a:srgbClr val="000000"/>
                </a:solidFill>
                <a:latin typeface="Aileron"/>
              </a:rPr>
              <a:t>Reason of degree election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64663" y="5761549"/>
            <a:ext cx="5242100" cy="2364084"/>
          </a:xfrm>
          <a:custGeom>
            <a:avLst/>
            <a:gdLst/>
            <a:ahLst/>
            <a:cxnLst/>
            <a:rect l="l" t="t" r="r" b="b"/>
            <a:pathLst>
              <a:path w="5242100" h="2364084">
                <a:moveTo>
                  <a:pt x="0" y="0"/>
                </a:moveTo>
                <a:lnTo>
                  <a:pt x="5242100" y="0"/>
                </a:lnTo>
                <a:lnTo>
                  <a:pt x="5242100" y="2364085"/>
                </a:lnTo>
                <a:lnTo>
                  <a:pt x="0" y="2364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extBox 3"/>
          <p:cNvSpPr txBox="1"/>
          <p:nvPr/>
        </p:nvSpPr>
        <p:spPr>
          <a:xfrm>
            <a:off x="1416262" y="1662521"/>
            <a:ext cx="6538903" cy="250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Archivo Black Bold"/>
              </a:rPr>
              <a:t>well... maybe none of this variables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21909" y="4908550"/>
            <a:ext cx="37276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1"/>
              </a:rPr>
              <a:t>Predicting numeric grade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5307" y="5903994"/>
            <a:ext cx="5424119" cy="2440854"/>
          </a:xfrm>
          <a:custGeom>
            <a:avLst/>
            <a:gdLst/>
            <a:ahLst/>
            <a:cxnLst/>
            <a:rect l="l" t="t" r="r" b="b"/>
            <a:pathLst>
              <a:path w="5424119" h="2440854">
                <a:moveTo>
                  <a:pt x="0" y="0"/>
                </a:moveTo>
                <a:lnTo>
                  <a:pt x="5424119" y="0"/>
                </a:lnTo>
                <a:lnTo>
                  <a:pt x="5424119" y="2440853"/>
                </a:lnTo>
                <a:lnTo>
                  <a:pt x="0" y="244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2064663" y="5761549"/>
            <a:ext cx="5242100" cy="2364084"/>
          </a:xfrm>
          <a:custGeom>
            <a:avLst/>
            <a:gdLst/>
            <a:ahLst/>
            <a:cxnLst/>
            <a:rect l="l" t="t" r="r" b="b"/>
            <a:pathLst>
              <a:path w="5242100" h="2364084">
                <a:moveTo>
                  <a:pt x="0" y="0"/>
                </a:moveTo>
                <a:lnTo>
                  <a:pt x="5242100" y="0"/>
                </a:lnTo>
                <a:lnTo>
                  <a:pt x="5242100" y="2364085"/>
                </a:lnTo>
                <a:lnTo>
                  <a:pt x="0" y="2364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416262" y="1662521"/>
            <a:ext cx="6538903" cy="250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Archivo Black Bold"/>
              </a:rPr>
              <a:t>well... maybe none of this variables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67389" y="1662521"/>
            <a:ext cx="6538903" cy="250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Archivo Black Bold"/>
              </a:rPr>
              <a:t>or a combination of many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21909" y="4908550"/>
            <a:ext cx="37276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1"/>
              </a:rPr>
              <a:t>Predicting numeric grade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62684" y="4908550"/>
            <a:ext cx="332624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1"/>
              </a:rPr>
              <a:t>Predicting alpha grade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45307" y="5903994"/>
            <a:ext cx="5424119" cy="2440854"/>
          </a:xfrm>
          <a:custGeom>
            <a:avLst/>
            <a:gdLst/>
            <a:ahLst/>
            <a:cxnLst/>
            <a:rect l="l" t="t" r="r" b="b"/>
            <a:pathLst>
              <a:path w="5424119" h="2440854">
                <a:moveTo>
                  <a:pt x="0" y="0"/>
                </a:moveTo>
                <a:lnTo>
                  <a:pt x="5424119" y="0"/>
                </a:lnTo>
                <a:lnTo>
                  <a:pt x="5424119" y="2440853"/>
                </a:lnTo>
                <a:lnTo>
                  <a:pt x="0" y="2440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2064663" y="5761549"/>
            <a:ext cx="5242100" cy="2364084"/>
          </a:xfrm>
          <a:custGeom>
            <a:avLst/>
            <a:gdLst/>
            <a:ahLst/>
            <a:cxnLst/>
            <a:rect l="l" t="t" r="r" b="b"/>
            <a:pathLst>
              <a:path w="5242100" h="2364084">
                <a:moveTo>
                  <a:pt x="0" y="0"/>
                </a:moveTo>
                <a:lnTo>
                  <a:pt x="5242100" y="0"/>
                </a:lnTo>
                <a:lnTo>
                  <a:pt x="5242100" y="2364085"/>
                </a:lnTo>
                <a:lnTo>
                  <a:pt x="0" y="2364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TextBox 4"/>
          <p:cNvSpPr txBox="1"/>
          <p:nvPr/>
        </p:nvSpPr>
        <p:spPr>
          <a:xfrm>
            <a:off x="1416262" y="1662521"/>
            <a:ext cx="6538903" cy="250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Archivo Black Bold"/>
              </a:rPr>
              <a:t>well... maybe none of this variables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67389" y="1662521"/>
            <a:ext cx="6538903" cy="2508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6500">
                <a:solidFill>
                  <a:srgbClr val="000000"/>
                </a:solidFill>
                <a:latin typeface="Archivo Black Bold"/>
              </a:rPr>
              <a:t>or a combination of many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21909" y="4908550"/>
            <a:ext cx="372760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1"/>
              </a:rPr>
              <a:t>Predicting numeric grade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62684" y="4908550"/>
            <a:ext cx="332624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 1"/>
              </a:rPr>
              <a:t>Predicting alpha grade</a:t>
            </a:r>
          </a:p>
        </p:txBody>
      </p:sp>
      <p:sp>
        <p:nvSpPr>
          <p:cNvPr id="8" name="Freeform 8"/>
          <p:cNvSpPr/>
          <p:nvPr/>
        </p:nvSpPr>
        <p:spPr>
          <a:xfrm>
            <a:off x="8592137" y="7052149"/>
            <a:ext cx="962434" cy="1427128"/>
          </a:xfrm>
          <a:custGeom>
            <a:avLst/>
            <a:gdLst/>
            <a:ahLst/>
            <a:cxnLst/>
            <a:rect l="l" t="t" r="r" b="b"/>
            <a:pathLst>
              <a:path w="962434" h="1427128">
                <a:moveTo>
                  <a:pt x="0" y="0"/>
                </a:moveTo>
                <a:lnTo>
                  <a:pt x="962433" y="0"/>
                </a:lnTo>
                <a:lnTo>
                  <a:pt x="962433" y="1427128"/>
                </a:lnTo>
                <a:lnTo>
                  <a:pt x="0" y="1427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TextBox 9"/>
          <p:cNvSpPr txBox="1"/>
          <p:nvPr/>
        </p:nvSpPr>
        <p:spPr>
          <a:xfrm>
            <a:off x="5723781" y="8718709"/>
            <a:ext cx="6699145" cy="82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Open Sans 1"/>
              </a:rPr>
              <a:t>“Selectividad grade” is the variable </a:t>
            </a:r>
          </a:p>
          <a:p>
            <a:pPr algn="ctr">
              <a:lnSpc>
                <a:spcPts val="3415"/>
              </a:lnSpc>
            </a:pPr>
            <a:r>
              <a:rPr lang="en-US" sz="2439">
                <a:solidFill>
                  <a:srgbClr val="000000"/>
                </a:solidFill>
                <a:latin typeface="Open Sans 1"/>
              </a:rPr>
              <a:t>that has more importance in both models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5021</TotalTime>
  <Words>362</Words>
  <Application>Microsoft Office PowerPoint</Application>
  <PresentationFormat>Custom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Open Sans 1 Bold</vt:lpstr>
      <vt:lpstr>Blacker Sans Text</vt:lpstr>
      <vt:lpstr>Canva Sans Bold</vt:lpstr>
      <vt:lpstr>Archivo Black Bold</vt:lpstr>
      <vt:lpstr>Arial</vt:lpstr>
      <vt:lpstr>Open Sans 1</vt:lpstr>
      <vt:lpstr>Open Sans 2</vt:lpstr>
      <vt:lpstr>Open Sans 2 Bold</vt:lpstr>
      <vt:lpstr>Calibri</vt:lpstr>
      <vt:lpstr>Aileron</vt:lpstr>
      <vt:lpstr>Canva Sans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we predict university performance?</dc:title>
  <cp:lastModifiedBy>Patricia Zapata Blanco</cp:lastModifiedBy>
  <cp:revision>2</cp:revision>
  <dcterms:created xsi:type="dcterms:W3CDTF">2006-08-16T00:00:00Z</dcterms:created>
  <dcterms:modified xsi:type="dcterms:W3CDTF">2023-12-10T19:56:16Z</dcterms:modified>
  <dc:identifier>DAF2Hmivkd4</dc:identifier>
</cp:coreProperties>
</file>